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Barlow ExtraLight"/>
      <p:regular r:id="rId24"/>
      <p:bold r:id="rId25"/>
      <p:italic r:id="rId26"/>
      <p:boldItalic r:id="rId27"/>
    </p:embeddedFont>
    <p:embeddedFont>
      <p:font typeface="Hepta Slab Medium"/>
      <p:regular r:id="rId28"/>
      <p:bold r:id="rId29"/>
    </p:embeddedFont>
    <p:embeddedFont>
      <p:font typeface="Hepta Slab Light"/>
      <p:regular r:id="rId30"/>
      <p:bold r:id="rId31"/>
    </p:embeddedFont>
    <p:embeddedFont>
      <p:font typeface="Hepta Slab"/>
      <p:regular r:id="rId32"/>
      <p:bold r:id="rId33"/>
    </p:embeddedFont>
    <p:embeddedFont>
      <p:font typeface="Barlow Medium"/>
      <p:regular r:id="rId34"/>
      <p:bold r:id="rId35"/>
      <p:italic r:id="rId36"/>
      <p:boldItalic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AA3B8E-40D8-4027-95CF-776637473A95}">
  <a:tblStyle styleId="{25AA3B8E-40D8-4027-95CF-776637473A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slide" Target="slides/slide13.xml"/><Relationship Id="rId42" Type="http://schemas.openxmlformats.org/officeDocument/2006/relationships/font" Target="fonts/Barlow-regular.fntdata"/><Relationship Id="rId41" Type="http://schemas.openxmlformats.org/officeDocument/2006/relationships/font" Target="fonts/BarlowLight-boldItalic.fntdata"/><Relationship Id="rId22" Type="http://schemas.openxmlformats.org/officeDocument/2006/relationships/slide" Target="slides/slide15.xml"/><Relationship Id="rId44" Type="http://schemas.openxmlformats.org/officeDocument/2006/relationships/font" Target="fonts/Barlow-italic.fntdata"/><Relationship Id="rId21" Type="http://schemas.openxmlformats.org/officeDocument/2006/relationships/slide" Target="slides/slide14.xml"/><Relationship Id="rId43" Type="http://schemas.openxmlformats.org/officeDocument/2006/relationships/font" Target="fonts/Barlow-bold.fntdata"/><Relationship Id="rId24" Type="http://schemas.openxmlformats.org/officeDocument/2006/relationships/font" Target="fonts/BarlowExtraLight-regular.fntdata"/><Relationship Id="rId23" Type="http://schemas.openxmlformats.org/officeDocument/2006/relationships/slide" Target="slides/slide16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arlowExtraLight-italic.fntdata"/><Relationship Id="rId25" Type="http://schemas.openxmlformats.org/officeDocument/2006/relationships/font" Target="fonts/BarlowExtraLight-bold.fntdata"/><Relationship Id="rId28" Type="http://schemas.openxmlformats.org/officeDocument/2006/relationships/font" Target="fonts/HeptaSlabMedium-regular.fntdata"/><Relationship Id="rId27" Type="http://schemas.openxmlformats.org/officeDocument/2006/relationships/font" Target="fonts/BarlowExtra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ptaSlab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ptaSlabLight-bold.fntdata"/><Relationship Id="rId30" Type="http://schemas.openxmlformats.org/officeDocument/2006/relationships/font" Target="fonts/HeptaSlabLight-regular.fntdata"/><Relationship Id="rId11" Type="http://schemas.openxmlformats.org/officeDocument/2006/relationships/slide" Target="slides/slide4.xml"/><Relationship Id="rId33" Type="http://schemas.openxmlformats.org/officeDocument/2006/relationships/font" Target="fonts/HeptaSlab-bold.fntdata"/><Relationship Id="rId10" Type="http://schemas.openxmlformats.org/officeDocument/2006/relationships/slide" Target="slides/slide3.xml"/><Relationship Id="rId32" Type="http://schemas.openxmlformats.org/officeDocument/2006/relationships/font" Target="fonts/HeptaSlab-regular.fntdata"/><Relationship Id="rId13" Type="http://schemas.openxmlformats.org/officeDocument/2006/relationships/slide" Target="slides/slide6.xml"/><Relationship Id="rId35" Type="http://schemas.openxmlformats.org/officeDocument/2006/relationships/font" Target="fonts/BarlowMedium-bold.fntdata"/><Relationship Id="rId12" Type="http://schemas.openxmlformats.org/officeDocument/2006/relationships/slide" Target="slides/slide5.xml"/><Relationship Id="rId34" Type="http://schemas.openxmlformats.org/officeDocument/2006/relationships/font" Target="fonts/BarlowMedium-regular.fntdata"/><Relationship Id="rId15" Type="http://schemas.openxmlformats.org/officeDocument/2006/relationships/slide" Target="slides/slide8.xml"/><Relationship Id="rId37" Type="http://schemas.openxmlformats.org/officeDocument/2006/relationships/font" Target="fonts/Barlow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BarlowMedium-italic.fntdata"/><Relationship Id="rId17" Type="http://schemas.openxmlformats.org/officeDocument/2006/relationships/slide" Target="slides/slide10.xml"/><Relationship Id="rId39" Type="http://schemas.openxmlformats.org/officeDocument/2006/relationships/font" Target="fonts/BarlowLight-bold.fntdata"/><Relationship Id="rId16" Type="http://schemas.openxmlformats.org/officeDocument/2006/relationships/slide" Target="slides/slide9.xml"/><Relationship Id="rId38" Type="http://schemas.openxmlformats.org/officeDocument/2006/relationships/font" Target="fonts/Barlow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cfae8d0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cfae8d0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cfae8d013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dcfae8d013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cfae8d013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dcfae8d013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cfae8d013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dcfae8d013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dcfae8d01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dcfae8d01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cfae8d01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cfae8d01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dcfae8d01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dcfae8d01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cfae8d01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dcfae8d01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cfae8d0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cfae8d0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cfae8d0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cfae8d0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cfae8d013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cfae8d013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cfae8d01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cfae8d01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cfae8d01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cfae8d01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cfae8d013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cfae8d013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cfae8d013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dcfae8d013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cfae8d01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cfae8d01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oly.org/wiki/index.php/Astronomy/Type_II_Supernovae" TargetMode="External"/><Relationship Id="rId4" Type="http://schemas.openxmlformats.org/officeDocument/2006/relationships/hyperlink" Target="https://scioly.org/wiki/index.php/Astronomy/Type_II_Supernovae" TargetMode="External"/><Relationship Id="rId5" Type="http://schemas.openxmlformats.org/officeDocument/2006/relationships/hyperlink" Target="https://adsabs.harvard.edu/full/1996A%26AS..120C.303P" TargetMode="External"/><Relationship Id="rId6" Type="http://schemas.openxmlformats.org/officeDocument/2006/relationships/hyperlink" Target="https://www.science.org/doi/10.1126/science.1100370" TargetMode="External"/><Relationship Id="rId7" Type="http://schemas.openxmlformats.org/officeDocument/2006/relationships/hyperlink" Target="https://iopscience.iop.org/article/10.1086/375341" TargetMode="External"/><Relationship Id="rId8" Type="http://schemas.openxmlformats.org/officeDocument/2006/relationships/hyperlink" Target="https://ui.adsabs.harvard.edu/abs/1996A&amp;A...306..219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2132250" y="118662"/>
            <a:ext cx="4879501" cy="49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 txBox="1"/>
          <p:nvPr>
            <p:ph type="title"/>
          </p:nvPr>
        </p:nvSpPr>
        <p:spPr>
          <a:xfrm>
            <a:off x="417000" y="1160500"/>
            <a:ext cx="8310000" cy="174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Supernovae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Explosive Death of Massive Stars</a:t>
            </a:r>
            <a:endParaRPr sz="3000"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4046100" y="4236450"/>
            <a:ext cx="10518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  <p:sp>
        <p:nvSpPr>
          <p:cNvPr id="374" name="Google Shape;374;p59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Yixuan Shao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PHY 599 Seminar II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pta Slab"/>
                <a:ea typeface="Hepta Slab"/>
                <a:cs typeface="Hepta Slab"/>
                <a:sym typeface="Hepta Slab"/>
              </a:rPr>
              <a:t>Remnants of Supernova</a:t>
            </a:r>
            <a:endParaRPr b="1" sz="180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520" name="Google Shape;520;p6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100" y="645976"/>
            <a:ext cx="6030375" cy="43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8"/>
          <p:cNvSpPr txBox="1"/>
          <p:nvPr/>
        </p:nvSpPr>
        <p:spPr>
          <a:xfrm>
            <a:off x="-12" y="2063838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Credit by Heger (2003) Fig. 1. </a:t>
            </a:r>
            <a:endParaRPr b="1" sz="1350">
              <a:solidFill>
                <a:srgbClr val="20212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Remnants of massive single stars as a function of initial metallicity and initial mass.</a:t>
            </a:r>
            <a:endParaRPr b="1" sz="1350">
              <a:solidFill>
                <a:srgbClr val="20212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4711050" y="4885250"/>
            <a:ext cx="2921700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Initial mass (solar masses)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4" name="Google Shape;524;p68"/>
          <p:cNvSpPr txBox="1"/>
          <p:nvPr/>
        </p:nvSpPr>
        <p:spPr>
          <a:xfrm rot="-5400000">
            <a:off x="1563600" y="2501250"/>
            <a:ext cx="3166200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Metallicity (roughly logarithmic scale)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 txBox="1"/>
          <p:nvPr>
            <p:ph idx="2" type="subTitle"/>
          </p:nvPr>
        </p:nvSpPr>
        <p:spPr>
          <a:xfrm>
            <a:off x="480425" y="290625"/>
            <a:ext cx="7747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pta Slab"/>
                <a:ea typeface="Hepta Slab"/>
                <a:cs typeface="Hepta Slab"/>
                <a:sym typeface="Hepta Slab"/>
              </a:rPr>
              <a:t>Compare Progenitor Mass and Remnants of SN </a:t>
            </a:r>
            <a:endParaRPr b="1" sz="1800"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925" y="877325"/>
            <a:ext cx="4539824" cy="32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9"/>
          <p:cNvSpPr txBox="1"/>
          <p:nvPr/>
        </p:nvSpPr>
        <p:spPr>
          <a:xfrm>
            <a:off x="5387900" y="4079475"/>
            <a:ext cx="2905800" cy="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Initial mass (solar masses)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 rot="-5400000">
            <a:off x="3287250" y="2274113"/>
            <a:ext cx="2383500" cy="22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Metallicity (roughly logarithmic scale)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4" name="Google Shape;5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8" y="877325"/>
            <a:ext cx="4739637" cy="32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9"/>
          <p:cNvSpPr txBox="1"/>
          <p:nvPr/>
        </p:nvSpPr>
        <p:spPr>
          <a:xfrm>
            <a:off x="927975" y="4079475"/>
            <a:ext cx="2955300" cy="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Initial mass (solar masses)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 rot="-5400000">
            <a:off x="-1286200" y="2273525"/>
            <a:ext cx="2982600" cy="2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Metallicity (roughly logarithmic scale)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7" name="Google Shape;537;p69"/>
          <p:cNvSpPr txBox="1"/>
          <p:nvPr/>
        </p:nvSpPr>
        <p:spPr>
          <a:xfrm>
            <a:off x="3071988" y="4325938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Credit by Heger (2003) Fig. 1&amp;2. </a:t>
            </a:r>
            <a:endParaRPr b="1" sz="1350">
              <a:solidFill>
                <a:srgbClr val="20212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87" y="0"/>
            <a:ext cx="67594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/>
          <p:nvPr/>
        </p:nvSpPr>
        <p:spPr>
          <a:xfrm>
            <a:off x="-10950" y="0"/>
            <a:ext cx="9154800" cy="5143500"/>
          </a:xfrm>
          <a:prstGeom prst="rect">
            <a:avLst/>
          </a:prstGeom>
          <a:gradFill>
            <a:gsLst>
              <a:gs pos="0">
                <a:srgbClr val="ADB4BE">
                  <a:alpha val="14117"/>
                </a:srgbClr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4" name="Google Shape;544;p70"/>
          <p:cNvSpPr txBox="1"/>
          <p:nvPr>
            <p:ph idx="2" type="subTitle"/>
          </p:nvPr>
        </p:nvSpPr>
        <p:spPr>
          <a:xfrm>
            <a:off x="480425" y="290625"/>
            <a:ext cx="7747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FC5E8"/>
                </a:solidFill>
                <a:latin typeface="Hepta Slab"/>
                <a:ea typeface="Hepta Slab"/>
                <a:cs typeface="Hepta Slab"/>
                <a:sym typeface="Hepta Slab"/>
              </a:rPr>
              <a:t>Final Profile of Type II Supernova</a:t>
            </a:r>
            <a:r>
              <a:rPr b="1" lang="en" sz="1800">
                <a:solidFill>
                  <a:srgbClr val="9FC5E8"/>
                </a:solidFill>
                <a:latin typeface="Hepta Slab"/>
                <a:ea typeface="Hepta Slab"/>
                <a:cs typeface="Hepta Slab"/>
                <a:sym typeface="Hepta Slab"/>
              </a:rPr>
              <a:t> </a:t>
            </a:r>
            <a:endParaRPr b="1" sz="1800">
              <a:solidFill>
                <a:srgbClr val="9FC5E8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graphicFrame>
        <p:nvGraphicFramePr>
          <p:cNvPr id="545" name="Google Shape;545;p70"/>
          <p:cNvGraphicFramePr/>
          <p:nvPr/>
        </p:nvGraphicFramePr>
        <p:xfrm>
          <a:off x="571500" y="85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{25AA3B8E-40D8-4027-95CF-776637473A95}</a:tableStyleId>
              </a:tblPr>
              <a:tblGrid>
                <a:gridCol w="1489800"/>
                <a:gridCol w="4665950"/>
              </a:tblGrid>
              <a:tr h="4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Property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Type II Supernovae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Progenitor Mass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~8 – 40 M☉</a:t>
                      </a:r>
                      <a:endParaRPr sz="13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Spectrum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 hydrogen (Hα) lines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Light Curve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Plateau (II-P), Linear decline (II-L), or Narrow emission (IIn)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Explosion Mechanism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Core collapse due to iron core instability (Chandrasekhar Limit)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Remnant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Neutron star or black hole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Energy Released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~10⁵¹ ergs (kinetic), ~10⁵³ ergs (neutrinos)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46" name="Google Shape;546;p70"/>
          <p:cNvSpPr txBox="1"/>
          <p:nvPr/>
        </p:nvSpPr>
        <p:spPr>
          <a:xfrm>
            <a:off x="657300" y="4529525"/>
            <a:ext cx="78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A false color image of Cassiopeia A (Cas A) using observations from both the Hubble and Spitzer telescopes as well as the Chandra X-ray Observatory (cropped)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. Credit: 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Courtesy NASA/JPL-Caltech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552" name="Google Shape;552;p7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71"/>
          <p:cNvSpPr txBox="1"/>
          <p:nvPr/>
        </p:nvSpPr>
        <p:spPr>
          <a:xfrm>
            <a:off x="740575" y="1638425"/>
            <a:ext cx="51333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Scioly.org. (n.d.). </a:t>
            </a:r>
            <a:r>
              <a:rPr i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Astronomy/Type II Supernovae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. Retrieved March 2, 2025,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28BCA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https://scioly.org/wiki/index.php/Astronomy/Type_II_Supernovae</a:t>
            </a:r>
            <a:endParaRPr sz="1100" u="sng">
              <a:solidFill>
                <a:srgbClr val="428BC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Prantzos, N. (1996).  </a:t>
            </a:r>
            <a:r>
              <a:rPr lang="en" sz="1100" u="sng">
                <a:solidFill>
                  <a:srgbClr val="428BC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"Stellar nucleosynthesis and γ-ray line astronomy"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i="1"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Astronomy &amp; Astrophysics Supplement Series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i="1"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120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: 330–310(1996).</a:t>
            </a:r>
            <a:endParaRPr sz="1100">
              <a:solidFill>
                <a:srgbClr val="202122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Gerry Gilmore. (2004). The Short Spectacular Life of a Superstar. </a:t>
            </a:r>
            <a:r>
              <a:rPr i="1"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Science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i="1"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304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,1915-1916. DOI:</a:t>
            </a:r>
            <a:r>
              <a:rPr lang="en" sz="1100" u="sng">
                <a:solidFill>
                  <a:srgbClr val="428BC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10.1126/science.1100370</a:t>
            </a:r>
            <a:endParaRPr sz="1100">
              <a:solidFill>
                <a:srgbClr val="428BCA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Heger, A., Fryer, C. L., Woosley, S. E., Langer, N., &amp; Hartmann, D. H. (2003). How massive single stars end their life. </a:t>
            </a:r>
            <a:r>
              <a:rPr i="1"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Astrophysical Journal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i="1"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591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(1), 288–300. DOI:</a:t>
            </a:r>
            <a:r>
              <a:rPr lang="en" sz="1100" u="sng">
                <a:solidFill>
                  <a:srgbClr val="428BC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10.1086/375341</a:t>
            </a:r>
            <a:endParaRPr sz="1100">
              <a:solidFill>
                <a:srgbClr val="428BCA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Utrobin, V. P. (1996). Nonthermal ionization and excitation in Type IIb supernova 1993J. </a:t>
            </a:r>
            <a:r>
              <a:rPr i="1"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Astronomy and Astrophysics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i="1"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v.306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 p.219.</a:t>
            </a:r>
            <a:r>
              <a:rPr lang="en" sz="1100">
                <a:solidFill>
                  <a:srgbClr val="428BC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100" u="sng">
                <a:solidFill>
                  <a:srgbClr val="428BC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abs/1996A&amp;A...306..219U</a:t>
            </a:r>
            <a:endParaRPr sz="1100">
              <a:solidFill>
                <a:srgbClr val="428BCA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59" name="Google Shape;559;p72"/>
          <p:cNvSpPr txBox="1"/>
          <p:nvPr>
            <p:ph idx="1" type="body"/>
          </p:nvPr>
        </p:nvSpPr>
        <p:spPr>
          <a:xfrm>
            <a:off x="567029" y="4500404"/>
            <a:ext cx="1015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3"/>
          <p:cNvPicPr preferRelativeResize="0"/>
          <p:nvPr/>
        </p:nvPicPr>
        <p:blipFill rotWithShape="1">
          <a:blip r:embed="rId3">
            <a:alphaModFix/>
          </a:blip>
          <a:srcRect b="34763" l="18536" r="13213" t="22455"/>
          <a:stretch/>
        </p:blipFill>
        <p:spPr>
          <a:xfrm>
            <a:off x="0" y="3232000"/>
            <a:ext cx="4572000" cy="1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DLC (Additional Content)</a:t>
            </a:r>
            <a:endParaRPr/>
          </a:p>
        </p:txBody>
      </p:sp>
      <p:sp>
        <p:nvSpPr>
          <p:cNvPr id="566" name="Google Shape;566;p73"/>
          <p:cNvSpPr txBox="1"/>
          <p:nvPr/>
        </p:nvSpPr>
        <p:spPr>
          <a:xfrm>
            <a:off x="5279375" y="3830075"/>
            <a:ext cx="31710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Supernova impostors are stellar explosions that appear at first to be a supernova but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do not destroy their progenitor stars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. As such, they are a class of extra-powerful novae.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5279375" y="3495400"/>
            <a:ext cx="386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Type V Supernova </a:t>
            </a:r>
            <a:r>
              <a:rPr lang="en" sz="1200">
                <a:solidFill>
                  <a:srgbClr val="428BCA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(Supernova imposters)</a:t>
            </a:r>
            <a:endParaRPr sz="1200">
              <a:solidFill>
                <a:srgbClr val="428BCA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791150" y="1911125"/>
            <a:ext cx="3273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 Type IIb supernova has a weak hydrogen line in its initial spectrum, which is why it is classified as a Type II. However, later on the H emission becomes undetectable, and there is also a second peak in the light curve that has a spectrum which more closely resembles a Type Ib supernova.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791175" y="1576475"/>
            <a:ext cx="2318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Type II-b Supernova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570" name="Google Shape;570;p7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73"/>
          <p:cNvPicPr preferRelativeResize="0"/>
          <p:nvPr/>
        </p:nvPicPr>
        <p:blipFill rotWithShape="1">
          <a:blip r:embed="rId4">
            <a:alphaModFix/>
          </a:blip>
          <a:srcRect b="26507" l="0" r="0" t="17849"/>
          <a:stretch/>
        </p:blipFill>
        <p:spPr>
          <a:xfrm>
            <a:off x="4578875" y="1323925"/>
            <a:ext cx="4572001" cy="190807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3"/>
          <p:cNvSpPr txBox="1"/>
          <p:nvPr/>
        </p:nvSpPr>
        <p:spPr>
          <a:xfrm>
            <a:off x="4572000" y="2893300"/>
            <a:ext cx="3592200" cy="338700"/>
          </a:xfrm>
          <a:prstGeom prst="rect">
            <a:avLst/>
          </a:prstGeom>
          <a:solidFill>
            <a:srgbClr val="FFFFFF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SN 1993J Credit by </a:t>
            </a:r>
            <a:r>
              <a:rPr b="1" lang="en" sz="1000">
                <a:solidFill>
                  <a:schemeClr val="lt1"/>
                </a:solidFill>
              </a:rPr>
              <a:t>NASA, ESA, and G. Bacon (STScI)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3" name="Google Shape;573;p73"/>
          <p:cNvSpPr txBox="1"/>
          <p:nvPr/>
        </p:nvSpPr>
        <p:spPr>
          <a:xfrm>
            <a:off x="1536900" y="4825925"/>
            <a:ext cx="3035100" cy="338700"/>
          </a:xfrm>
          <a:prstGeom prst="rect">
            <a:avLst/>
          </a:prstGeom>
          <a:solidFill>
            <a:srgbClr val="FFFFFF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NGC 3184</a:t>
            </a:r>
            <a:r>
              <a:rPr b="1" lang="en" sz="1000">
                <a:solidFill>
                  <a:schemeClr val="lt1"/>
                </a:solidFill>
              </a:rPr>
              <a:t> Credit by </a:t>
            </a:r>
            <a:r>
              <a:rPr b="1" lang="en" sz="1000">
                <a:solidFill>
                  <a:schemeClr val="lt1"/>
                </a:solidFill>
              </a:rPr>
              <a:t>Bernese Highlands, et al.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/>
          <p:nvPr/>
        </p:nvSpPr>
        <p:spPr>
          <a:xfrm>
            <a:off x="1214850" y="2018875"/>
            <a:ext cx="6714300" cy="282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4"/>
          <p:cNvSpPr/>
          <p:nvPr/>
        </p:nvSpPr>
        <p:spPr>
          <a:xfrm>
            <a:off x="5527638" y="2868076"/>
            <a:ext cx="1891500" cy="171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4"/>
          <p:cNvSpPr/>
          <p:nvPr/>
        </p:nvSpPr>
        <p:spPr>
          <a:xfrm>
            <a:off x="3633675" y="2868076"/>
            <a:ext cx="1891500" cy="171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4"/>
          <p:cNvSpPr txBox="1"/>
          <p:nvPr>
            <p:ph idx="2" type="body"/>
          </p:nvPr>
        </p:nvSpPr>
        <p:spPr>
          <a:xfrm>
            <a:off x="1609950" y="2018875"/>
            <a:ext cx="63192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6D7A8"/>
                </a:solidFill>
                <a:latin typeface="Barlow"/>
                <a:ea typeface="Barlow"/>
                <a:cs typeface="Barlow"/>
                <a:sym typeface="Barlow"/>
              </a:rPr>
              <a:t>Core-burning nuclear fusion stages</a:t>
            </a:r>
            <a:endParaRPr b="1">
              <a:solidFill>
                <a:srgbClr val="B6D7A8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6D7A8"/>
                </a:solidFill>
                <a:latin typeface="Barlow"/>
                <a:ea typeface="Barlow"/>
                <a:cs typeface="Barlow"/>
                <a:sym typeface="Barlow"/>
              </a:rPr>
              <a:t>for a 25-solar mass star</a:t>
            </a:r>
            <a:endParaRPr b="1">
              <a:solidFill>
                <a:srgbClr val="B6D7A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82" name="Google Shape;582;p74"/>
          <p:cNvCxnSpPr/>
          <p:nvPr/>
        </p:nvCxnSpPr>
        <p:spPr>
          <a:xfrm rot="10800000">
            <a:off x="6000765" y="2870036"/>
            <a:ext cx="0" cy="17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74"/>
          <p:cNvCxnSpPr/>
          <p:nvPr/>
        </p:nvCxnSpPr>
        <p:spPr>
          <a:xfrm rot="10800000">
            <a:off x="6473395" y="2870036"/>
            <a:ext cx="0" cy="17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74"/>
          <p:cNvCxnSpPr/>
          <p:nvPr/>
        </p:nvCxnSpPr>
        <p:spPr>
          <a:xfrm rot="10800000">
            <a:off x="6946026" y="2870036"/>
            <a:ext cx="0" cy="17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74"/>
          <p:cNvSpPr txBox="1"/>
          <p:nvPr/>
        </p:nvSpPr>
        <p:spPr>
          <a:xfrm>
            <a:off x="3636525" y="2870600"/>
            <a:ext cx="472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50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4110250" y="2870600"/>
            <a:ext cx="4713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60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4581700" y="2870600"/>
            <a:ext cx="472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70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88" name="Google Shape;588;p74"/>
          <p:cNvSpPr txBox="1"/>
          <p:nvPr/>
        </p:nvSpPr>
        <p:spPr>
          <a:xfrm>
            <a:off x="5057925" y="2870600"/>
            <a:ext cx="4617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90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589" name="Google Shape;589;p74"/>
          <p:cNvCxnSpPr/>
          <p:nvPr/>
        </p:nvCxnSpPr>
        <p:spPr>
          <a:xfrm rot="10800000">
            <a:off x="4108947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p74"/>
          <p:cNvCxnSpPr/>
          <p:nvPr/>
        </p:nvCxnSpPr>
        <p:spPr>
          <a:xfrm rot="10800000">
            <a:off x="4581578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74"/>
          <p:cNvCxnSpPr/>
          <p:nvPr/>
        </p:nvCxnSpPr>
        <p:spPr>
          <a:xfrm rot="10800000">
            <a:off x="5054208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74"/>
          <p:cNvSpPr/>
          <p:nvPr/>
        </p:nvSpPr>
        <p:spPr>
          <a:xfrm>
            <a:off x="1742275" y="2870026"/>
            <a:ext cx="1891500" cy="171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4"/>
          <p:cNvSpPr txBox="1"/>
          <p:nvPr/>
        </p:nvSpPr>
        <p:spPr>
          <a:xfrm>
            <a:off x="1738125" y="2870600"/>
            <a:ext cx="479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10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94" name="Google Shape;594;p74"/>
          <p:cNvSpPr txBox="1"/>
          <p:nvPr/>
        </p:nvSpPr>
        <p:spPr>
          <a:xfrm>
            <a:off x="2217601" y="2870600"/>
            <a:ext cx="472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20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95" name="Google Shape;595;p74"/>
          <p:cNvSpPr txBox="1"/>
          <p:nvPr/>
        </p:nvSpPr>
        <p:spPr>
          <a:xfrm>
            <a:off x="2690075" y="2870600"/>
            <a:ext cx="472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30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96" name="Google Shape;596;p74"/>
          <p:cNvSpPr txBox="1"/>
          <p:nvPr/>
        </p:nvSpPr>
        <p:spPr>
          <a:xfrm>
            <a:off x="3162576" y="2870600"/>
            <a:ext cx="4713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40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597" name="Google Shape;597;p74"/>
          <p:cNvCxnSpPr/>
          <p:nvPr/>
        </p:nvCxnSpPr>
        <p:spPr>
          <a:xfrm rot="10800000">
            <a:off x="2217453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74"/>
          <p:cNvCxnSpPr/>
          <p:nvPr/>
        </p:nvCxnSpPr>
        <p:spPr>
          <a:xfrm rot="10800000">
            <a:off x="2690084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74"/>
          <p:cNvCxnSpPr/>
          <p:nvPr/>
        </p:nvCxnSpPr>
        <p:spPr>
          <a:xfrm rot="10800000">
            <a:off x="3162714" y="2870336"/>
            <a:ext cx="0" cy="17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74"/>
          <p:cNvSpPr txBox="1"/>
          <p:nvPr/>
        </p:nvSpPr>
        <p:spPr>
          <a:xfrm>
            <a:off x="5528325" y="2870600"/>
            <a:ext cx="472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100</a:t>
            </a:r>
            <a:endParaRPr sz="7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01" name="Google Shape;601;p74"/>
          <p:cNvSpPr/>
          <p:nvPr/>
        </p:nvSpPr>
        <p:spPr>
          <a:xfrm>
            <a:off x="1738125" y="3093825"/>
            <a:ext cx="37803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Hydrogen Burning (Helium) 10⁷ years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02" name="Google Shape;602;p74"/>
          <p:cNvSpPr/>
          <p:nvPr/>
        </p:nvSpPr>
        <p:spPr>
          <a:xfrm>
            <a:off x="5523475" y="3275013"/>
            <a:ext cx="4794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Rest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03" name="Google Shape;603;p74"/>
          <p:cNvSpPr/>
          <p:nvPr/>
        </p:nvSpPr>
        <p:spPr>
          <a:xfrm>
            <a:off x="5528150" y="3985125"/>
            <a:ext cx="471300" cy="59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Carbon Burning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10³ years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04" name="Google Shape;604;p74"/>
          <p:cNvSpPr/>
          <p:nvPr/>
        </p:nvSpPr>
        <p:spPr>
          <a:xfrm>
            <a:off x="1742275" y="3586550"/>
            <a:ext cx="4051200" cy="1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Triple-alpha Burning (Carbon, Oxygen) 10⁶ years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05" name="Google Shape;605;p7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4"/>
          <p:cNvSpPr/>
          <p:nvPr/>
        </p:nvSpPr>
        <p:spPr>
          <a:xfrm>
            <a:off x="5795575" y="3586550"/>
            <a:ext cx="2073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R</a:t>
            </a:r>
            <a:endParaRPr sz="700"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cxnSp>
        <p:nvCxnSpPr>
          <p:cNvPr id="607" name="Google Shape;607;p74"/>
          <p:cNvCxnSpPr>
            <a:stCxn id="602" idx="1"/>
          </p:cNvCxnSpPr>
          <p:nvPr/>
        </p:nvCxnSpPr>
        <p:spPr>
          <a:xfrm flipH="1">
            <a:off x="1740775" y="3366513"/>
            <a:ext cx="3782700" cy="20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4"/>
          <p:cNvCxnSpPr>
            <a:stCxn id="602" idx="3"/>
            <a:endCxn id="606" idx="3"/>
          </p:cNvCxnSpPr>
          <p:nvPr/>
        </p:nvCxnSpPr>
        <p:spPr>
          <a:xfrm>
            <a:off x="6002875" y="3366513"/>
            <a:ext cx="0" cy="3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9" name="Google Shape;609;p74"/>
          <p:cNvSpPr/>
          <p:nvPr/>
        </p:nvSpPr>
        <p:spPr>
          <a:xfrm>
            <a:off x="5999950" y="3989025"/>
            <a:ext cx="471300" cy="596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Neon Burning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3 years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10" name="Google Shape;610;p74"/>
          <p:cNvSpPr/>
          <p:nvPr/>
        </p:nvSpPr>
        <p:spPr>
          <a:xfrm>
            <a:off x="6475638" y="3989025"/>
            <a:ext cx="471300" cy="596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Oxygen Burning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0.3 years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11" name="Google Shape;611;p74"/>
          <p:cNvSpPr/>
          <p:nvPr/>
        </p:nvSpPr>
        <p:spPr>
          <a:xfrm>
            <a:off x="6941388" y="3989025"/>
            <a:ext cx="471300" cy="596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Silicon Burning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5 days</a:t>
            </a:r>
            <a:endParaRPr sz="7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cxnSp>
        <p:nvCxnSpPr>
          <p:cNvPr id="612" name="Google Shape;612;p74"/>
          <p:cNvCxnSpPr>
            <a:stCxn id="606" idx="1"/>
          </p:cNvCxnSpPr>
          <p:nvPr/>
        </p:nvCxnSpPr>
        <p:spPr>
          <a:xfrm flipH="1">
            <a:off x="5539975" y="3678050"/>
            <a:ext cx="255600" cy="3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4"/>
          <p:cNvCxnSpPr>
            <a:stCxn id="606" idx="3"/>
          </p:cNvCxnSpPr>
          <p:nvPr/>
        </p:nvCxnSpPr>
        <p:spPr>
          <a:xfrm>
            <a:off x="6002875" y="3678050"/>
            <a:ext cx="1424100" cy="3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614" name="Google Shape;614;p74"/>
          <p:cNvSpPr txBox="1"/>
          <p:nvPr/>
        </p:nvSpPr>
        <p:spPr>
          <a:xfrm>
            <a:off x="0" y="0"/>
            <a:ext cx="80196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Hepta Slab"/>
                <a:ea typeface="Hepta Slab"/>
                <a:cs typeface="Hepta Slab"/>
                <a:sym typeface="Hepta Slab"/>
              </a:rPr>
              <a:t>Origin of the Plateau Phase</a:t>
            </a:r>
            <a:endParaRPr b="1" sz="1300">
              <a:solidFill>
                <a:schemeClr val="lt1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After the core collapses and the star explodes, a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shock wave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propagates through the outer layers, causing the ejected material to heat up and emit radiation.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Initially, the supernova is powered by the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shock-deposited energy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from the explosion and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radioactive decay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(mainly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56Ni→56Co→56Fe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), making it very bright.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 Type II-P supernovae, the progenitor retains a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thick hydrogen envelope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before explosion.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 the ejecta expand, the hydrogen remains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fully ionized (hot plasma)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for an extended period.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Eventually, as the ejecta cool,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hydrogen begins to recombine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(protons and electrons combine to form neutral hydrogen atoms).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This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recombination releases energy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maintaining a relatively stable luminosity for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~100 days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→ forming the </a:t>
            </a:r>
            <a:r>
              <a:rPr b="1"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plateau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697350" y="276900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Supernova?</a:t>
            </a:r>
            <a:endParaRPr/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00" y="1027275"/>
            <a:ext cx="6514800" cy="3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/>
        </p:nvSpPr>
        <p:spPr>
          <a:xfrm>
            <a:off x="657300" y="4691850"/>
            <a:ext cx="78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SN 1987a as seen by JWST's Near-Infrared Camera. Credit: NASA, ESA, CSA, M. Matsuura, R. Arendt, C. Fransson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/>
        </p:nvSpPr>
        <p:spPr>
          <a:xfrm>
            <a:off x="480425" y="610475"/>
            <a:ext cx="8010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stellar explosion that occurs when a star reaches the end of its life, resulting in a rapid increase in brightness followed by the ejection of most of its mass into space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480420" y="290626"/>
            <a:ext cx="359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FC5E8"/>
                </a:solidFill>
                <a:latin typeface="Hepta Slab"/>
                <a:ea typeface="Hepta Slab"/>
                <a:cs typeface="Hepta Slab"/>
                <a:sym typeface="Hepta Slab"/>
              </a:rPr>
              <a:t>Supernova</a:t>
            </a:r>
            <a:endParaRPr b="1" sz="1800">
              <a:solidFill>
                <a:srgbClr val="9FC5E8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88" name="Google Shape;388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828" y="1608175"/>
            <a:ext cx="3940325" cy="29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/>
        </p:nvSpPr>
        <p:spPr>
          <a:xfrm>
            <a:off x="2997588" y="4607150"/>
            <a:ext cx="314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Source: kenobi-wan-obi.tumblr.com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/>
        </p:nvSpPr>
        <p:spPr>
          <a:xfrm>
            <a:off x="480425" y="290625"/>
            <a:ext cx="4444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Hepta Slab"/>
                <a:ea typeface="Hepta Slab"/>
                <a:cs typeface="Hepta Slab"/>
                <a:sym typeface="Hepta Slab"/>
              </a:rPr>
              <a:t>Supernova Classification Tree</a:t>
            </a:r>
            <a:endParaRPr b="1" sz="1800">
              <a:solidFill>
                <a:schemeClr val="accent3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96" name="Google Shape;396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p62"/>
          <p:cNvGrpSpPr/>
          <p:nvPr/>
        </p:nvGrpSpPr>
        <p:grpSpPr>
          <a:xfrm>
            <a:off x="260400" y="627831"/>
            <a:ext cx="8623200" cy="4100938"/>
            <a:chOff x="260400" y="1509289"/>
            <a:chExt cx="8623200" cy="3251100"/>
          </a:xfrm>
        </p:grpSpPr>
        <p:sp>
          <p:nvSpPr>
            <p:cNvPr id="398" name="Google Shape;398;p62"/>
            <p:cNvSpPr/>
            <p:nvPr/>
          </p:nvSpPr>
          <p:spPr>
            <a:xfrm>
              <a:off x="260400" y="1509289"/>
              <a:ext cx="8623200" cy="3251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62"/>
            <p:cNvCxnSpPr>
              <a:stCxn id="400" idx="4"/>
            </p:cNvCxnSpPr>
            <p:nvPr/>
          </p:nvCxnSpPr>
          <p:spPr>
            <a:xfrm>
              <a:off x="4572000" y="22750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62"/>
            <p:cNvCxnSpPr/>
            <p:nvPr/>
          </p:nvCxnSpPr>
          <p:spPr>
            <a:xfrm rot="10800000">
              <a:off x="1808400" y="2475105"/>
              <a:ext cx="5527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" name="Google Shape;402;p62"/>
            <p:cNvSpPr/>
            <p:nvPr/>
          </p:nvSpPr>
          <p:spPr>
            <a:xfrm>
              <a:off x="6838850" y="2477811"/>
              <a:ext cx="1029000" cy="7905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Type II</a:t>
              </a:r>
              <a:br>
                <a:rPr lang="en" sz="12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</a:br>
              <a:r>
                <a:rPr lang="en" sz="12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Supernova</a:t>
              </a:r>
              <a:endPara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00" name="Google Shape;400;p62"/>
            <p:cNvSpPr/>
            <p:nvPr/>
          </p:nvSpPr>
          <p:spPr>
            <a:xfrm>
              <a:off x="3980550" y="1630900"/>
              <a:ext cx="1182900" cy="64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Supernova</a:t>
              </a:r>
              <a:endParaRPr b="1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03" name="Google Shape;403;p62"/>
            <p:cNvSpPr txBox="1"/>
            <p:nvPr/>
          </p:nvSpPr>
          <p:spPr>
            <a:xfrm>
              <a:off x="7032800" y="2325990"/>
              <a:ext cx="6411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6D7A8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YES</a:t>
              </a:r>
              <a:endParaRPr sz="1200">
                <a:solidFill>
                  <a:srgbClr val="B6D7A8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04" name="Google Shape;404;p62"/>
            <p:cNvSpPr txBox="1"/>
            <p:nvPr/>
          </p:nvSpPr>
          <p:spPr>
            <a:xfrm>
              <a:off x="2554100" y="2319563"/>
              <a:ext cx="19806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First classification criteria</a:t>
              </a:r>
              <a:endParaRPr sz="12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sp>
        <p:nvSpPr>
          <p:cNvPr id="405" name="Google Shape;405;p62"/>
          <p:cNvSpPr txBox="1"/>
          <p:nvPr/>
        </p:nvSpPr>
        <p:spPr>
          <a:xfrm>
            <a:off x="4674650" y="1656500"/>
            <a:ext cx="198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Hydrogen</a:t>
            </a:r>
            <a:r>
              <a:rPr lang="en" sz="12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in its </a:t>
            </a:r>
            <a:r>
              <a:rPr lang="en" sz="1200">
                <a:solidFill>
                  <a:srgbClr val="CFE2F3"/>
                </a:solidFill>
                <a:latin typeface="Barlow Medium"/>
                <a:ea typeface="Barlow Medium"/>
                <a:cs typeface="Barlow Medium"/>
                <a:sym typeface="Barlow Medium"/>
              </a:rPr>
              <a:t>Spectrum</a:t>
            </a:r>
            <a:endParaRPr sz="12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1504025" y="1656493"/>
            <a:ext cx="64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NO</a:t>
            </a:r>
            <a:endParaRPr sz="1200">
              <a:solidFill>
                <a:srgbClr val="EA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7" name="Google Shape;407;p62"/>
          <p:cNvSpPr/>
          <p:nvPr/>
        </p:nvSpPr>
        <p:spPr>
          <a:xfrm>
            <a:off x="1310075" y="1841300"/>
            <a:ext cx="1029000" cy="99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</a:t>
            </a:r>
            <a:b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Supernova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08" name="Google Shape;408;p62"/>
          <p:cNvCxnSpPr>
            <a:stCxn id="407" idx="4"/>
          </p:cNvCxnSpPr>
          <p:nvPr/>
        </p:nvCxnSpPr>
        <p:spPr>
          <a:xfrm>
            <a:off x="1824575" y="2838500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62"/>
          <p:cNvCxnSpPr/>
          <p:nvPr/>
        </p:nvCxnSpPr>
        <p:spPr>
          <a:xfrm rot="10800000">
            <a:off x="893550" y="3246500"/>
            <a:ext cx="239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62"/>
          <p:cNvSpPr txBox="1"/>
          <p:nvPr/>
        </p:nvSpPr>
        <p:spPr>
          <a:xfrm>
            <a:off x="444900" y="2888600"/>
            <a:ext cx="130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Second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classification criteria</a:t>
            </a:r>
            <a:endParaRPr sz="10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532050" y="3249500"/>
            <a:ext cx="763500" cy="723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Ia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2" name="Google Shape;412;p62"/>
          <p:cNvSpPr txBox="1"/>
          <p:nvPr/>
        </p:nvSpPr>
        <p:spPr>
          <a:xfrm>
            <a:off x="1897450" y="2888600"/>
            <a:ext cx="141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Silicon</a:t>
            </a:r>
            <a:endParaRPr sz="10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its Spectrum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3" name="Google Shape;413;p62"/>
          <p:cNvSpPr/>
          <p:nvPr/>
        </p:nvSpPr>
        <p:spPr>
          <a:xfrm>
            <a:off x="2275275" y="3647450"/>
            <a:ext cx="763500" cy="72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Ib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4" name="Google Shape;414;p62"/>
          <p:cNvSpPr/>
          <p:nvPr/>
        </p:nvSpPr>
        <p:spPr>
          <a:xfrm>
            <a:off x="3545325" y="3647450"/>
            <a:ext cx="763500" cy="72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Ic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15" name="Google Shape;415;p62"/>
          <p:cNvCxnSpPr/>
          <p:nvPr/>
        </p:nvCxnSpPr>
        <p:spPr>
          <a:xfrm>
            <a:off x="3292050" y="3246500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62"/>
          <p:cNvCxnSpPr/>
          <p:nvPr/>
        </p:nvCxnSpPr>
        <p:spPr>
          <a:xfrm rot="10800000">
            <a:off x="2653500" y="3647450"/>
            <a:ext cx="127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62"/>
          <p:cNvSpPr txBox="1"/>
          <p:nvPr/>
        </p:nvSpPr>
        <p:spPr>
          <a:xfrm>
            <a:off x="205050" y="4025000"/>
            <a:ext cx="141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White Dwarf</a:t>
            </a:r>
            <a:b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a</a:t>
            </a:r>
            <a: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Binary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System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8" name="Google Shape;418;p62"/>
          <p:cNvSpPr txBox="1"/>
          <p:nvPr/>
        </p:nvSpPr>
        <p:spPr>
          <a:xfrm>
            <a:off x="1952800" y="3293075"/>
            <a:ext cx="130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Third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classification criteria</a:t>
            </a:r>
            <a:endParaRPr sz="10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3395475" y="3373550"/>
            <a:ext cx="1063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Lost Helium layer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0" name="Google Shape;420;p62"/>
          <p:cNvSpPr txBox="1"/>
          <p:nvPr/>
        </p:nvSpPr>
        <p:spPr>
          <a:xfrm>
            <a:off x="3606525" y="4412593"/>
            <a:ext cx="64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Barlow Medium"/>
                <a:ea typeface="Barlow Medium"/>
                <a:cs typeface="Barlow Medium"/>
                <a:sym typeface="Barlow Medium"/>
              </a:rPr>
              <a:t>YES</a:t>
            </a:r>
            <a:endParaRPr sz="1200">
              <a:solidFill>
                <a:srgbClr val="B6D7A8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>
            <a:off x="2336475" y="4417918"/>
            <a:ext cx="64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NO</a:t>
            </a:r>
            <a:endParaRPr sz="1200">
              <a:solidFill>
                <a:srgbClr val="EA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22" name="Google Shape;422;p62"/>
          <p:cNvCxnSpPr/>
          <p:nvPr/>
        </p:nvCxnSpPr>
        <p:spPr>
          <a:xfrm>
            <a:off x="7349325" y="2838512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62"/>
          <p:cNvCxnSpPr/>
          <p:nvPr/>
        </p:nvCxnSpPr>
        <p:spPr>
          <a:xfrm>
            <a:off x="5881850" y="3246513"/>
            <a:ext cx="239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62"/>
          <p:cNvSpPr txBox="1"/>
          <p:nvPr/>
        </p:nvSpPr>
        <p:spPr>
          <a:xfrm flipH="1">
            <a:off x="7386675" y="2890113"/>
            <a:ext cx="130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Second classification criteria</a:t>
            </a:r>
            <a:endParaRPr sz="10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5" name="Google Shape;425;p62"/>
          <p:cNvSpPr/>
          <p:nvPr/>
        </p:nvSpPr>
        <p:spPr>
          <a:xfrm flipH="1">
            <a:off x="7878350" y="3249512"/>
            <a:ext cx="763500" cy="723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II-P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6" name="Google Shape;426;p62"/>
          <p:cNvSpPr txBox="1"/>
          <p:nvPr/>
        </p:nvSpPr>
        <p:spPr>
          <a:xfrm flipH="1">
            <a:off x="5858950" y="2888613"/>
            <a:ext cx="141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Light Curve</a:t>
            </a:r>
            <a:endParaRPr sz="1000">
              <a:solidFill>
                <a:srgbClr val="FFFF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after Explosion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7" name="Google Shape;427;p62"/>
          <p:cNvSpPr/>
          <p:nvPr/>
        </p:nvSpPr>
        <p:spPr>
          <a:xfrm flipH="1">
            <a:off x="6940250" y="3647487"/>
            <a:ext cx="763500" cy="72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IIn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28" name="Google Shape;428;p62"/>
          <p:cNvSpPr/>
          <p:nvPr/>
        </p:nvSpPr>
        <p:spPr>
          <a:xfrm flipH="1">
            <a:off x="5500100" y="3647487"/>
            <a:ext cx="763500" cy="72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Type II-L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29" name="Google Shape;429;p62"/>
          <p:cNvCxnSpPr/>
          <p:nvPr/>
        </p:nvCxnSpPr>
        <p:spPr>
          <a:xfrm>
            <a:off x="5881850" y="3246512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62"/>
          <p:cNvSpPr txBox="1"/>
          <p:nvPr/>
        </p:nvSpPr>
        <p:spPr>
          <a:xfrm flipH="1">
            <a:off x="7551350" y="4025013"/>
            <a:ext cx="141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Shows a plateau </a:t>
            </a:r>
            <a:endParaRPr sz="1000">
              <a:solidFill>
                <a:schemeClr val="accent5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light curve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31" name="Google Shape;431;p62"/>
          <p:cNvSpPr txBox="1"/>
          <p:nvPr/>
        </p:nvSpPr>
        <p:spPr>
          <a:xfrm flipH="1">
            <a:off x="5243300" y="4412600"/>
            <a:ext cx="127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Shows a linear decline in light curve</a:t>
            </a:r>
            <a:r>
              <a:rPr lang="en" sz="1000">
                <a:solidFill>
                  <a:schemeClr val="accent5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CFE2F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32" name="Google Shape;432;p62"/>
          <p:cNvCxnSpPr>
            <a:stCxn id="427" idx="6"/>
            <a:endCxn id="428" idx="2"/>
          </p:cNvCxnSpPr>
          <p:nvPr/>
        </p:nvCxnSpPr>
        <p:spPr>
          <a:xfrm rot="10800000">
            <a:off x="6263750" y="4009437"/>
            <a:ext cx="67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62"/>
          <p:cNvSpPr txBox="1"/>
          <p:nvPr/>
        </p:nvSpPr>
        <p:spPr>
          <a:xfrm>
            <a:off x="6230625" y="3766100"/>
            <a:ext cx="76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narrow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emission lines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4" name="Google Shape;434;p62"/>
          <p:cNvSpPr txBox="1"/>
          <p:nvPr/>
        </p:nvSpPr>
        <p:spPr>
          <a:xfrm>
            <a:off x="2971500" y="3061693"/>
            <a:ext cx="64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NO</a:t>
            </a:r>
            <a:endParaRPr sz="1200">
              <a:solidFill>
                <a:srgbClr val="EA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593250" y="3296593"/>
            <a:ext cx="64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Barlow Medium"/>
                <a:ea typeface="Barlow Medium"/>
                <a:cs typeface="Barlow Medium"/>
                <a:sym typeface="Barlow Medium"/>
              </a:rPr>
              <a:t>YES</a:t>
            </a:r>
            <a:endParaRPr sz="1200">
              <a:solidFill>
                <a:srgbClr val="B6D7A8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436" name="Google Shape;436;p62"/>
          <p:cNvCxnSpPr>
            <a:stCxn id="421" idx="2"/>
          </p:cNvCxnSpPr>
          <p:nvPr/>
        </p:nvCxnSpPr>
        <p:spPr>
          <a:xfrm>
            <a:off x="2657025" y="4602718"/>
            <a:ext cx="0" cy="337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62"/>
          <p:cNvCxnSpPr/>
          <p:nvPr/>
        </p:nvCxnSpPr>
        <p:spPr>
          <a:xfrm>
            <a:off x="2653500" y="4940525"/>
            <a:ext cx="563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62"/>
          <p:cNvCxnSpPr/>
          <p:nvPr/>
        </p:nvCxnSpPr>
        <p:spPr>
          <a:xfrm>
            <a:off x="3927075" y="4602718"/>
            <a:ext cx="0" cy="337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62"/>
          <p:cNvCxnSpPr/>
          <p:nvPr/>
        </p:nvCxnSpPr>
        <p:spPr>
          <a:xfrm>
            <a:off x="5893250" y="4728775"/>
            <a:ext cx="0" cy="206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62"/>
          <p:cNvCxnSpPr>
            <a:stCxn id="427" idx="4"/>
          </p:cNvCxnSpPr>
          <p:nvPr/>
        </p:nvCxnSpPr>
        <p:spPr>
          <a:xfrm>
            <a:off x="7322000" y="4371387"/>
            <a:ext cx="0" cy="569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62"/>
          <p:cNvCxnSpPr/>
          <p:nvPr/>
        </p:nvCxnSpPr>
        <p:spPr>
          <a:xfrm>
            <a:off x="8288400" y="4332837"/>
            <a:ext cx="0" cy="618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62"/>
          <p:cNvSpPr txBox="1"/>
          <p:nvPr/>
        </p:nvSpPr>
        <p:spPr>
          <a:xfrm>
            <a:off x="3781625" y="4601275"/>
            <a:ext cx="226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Core </a:t>
            </a: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Collapse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-216450" y="4616575"/>
            <a:ext cx="226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Thermonuclear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 properties of Type II Supernova</a:t>
            </a:r>
            <a:endParaRPr b="1"/>
          </a:p>
        </p:txBody>
      </p:sp>
      <p:sp>
        <p:nvSpPr>
          <p:cNvPr id="449" name="Google Shape;449;p63"/>
          <p:cNvSpPr txBox="1"/>
          <p:nvPr>
            <p:ph type="title"/>
          </p:nvPr>
        </p:nvSpPr>
        <p:spPr>
          <a:xfrm>
            <a:off x="702825" y="1575737"/>
            <a:ext cx="20388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Progenitor Mass</a:t>
            </a:r>
            <a:endParaRPr/>
          </a:p>
        </p:txBody>
      </p:sp>
      <p:sp>
        <p:nvSpPr>
          <p:cNvPr id="450" name="Google Shape;450;p63"/>
          <p:cNvSpPr txBox="1"/>
          <p:nvPr>
            <p:ph idx="2" type="title"/>
          </p:nvPr>
        </p:nvSpPr>
        <p:spPr>
          <a:xfrm>
            <a:off x="702825" y="2374888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Spectrum Features</a:t>
            </a:r>
            <a:endParaRPr/>
          </a:p>
        </p:txBody>
      </p:sp>
      <p:sp>
        <p:nvSpPr>
          <p:cNvPr id="451" name="Google Shape;451;p63"/>
          <p:cNvSpPr txBox="1"/>
          <p:nvPr>
            <p:ph idx="3" type="title"/>
          </p:nvPr>
        </p:nvSpPr>
        <p:spPr>
          <a:xfrm>
            <a:off x="702825" y="3194091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Curve</a:t>
            </a:r>
            <a:endParaRPr/>
          </a:p>
        </p:txBody>
      </p:sp>
      <p:sp>
        <p:nvSpPr>
          <p:cNvPr id="452" name="Google Shape;452;p63"/>
          <p:cNvSpPr txBox="1"/>
          <p:nvPr>
            <p:ph idx="4" type="title"/>
          </p:nvPr>
        </p:nvSpPr>
        <p:spPr>
          <a:xfrm>
            <a:off x="702825" y="4025075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Released</a:t>
            </a:r>
            <a:endParaRPr/>
          </a:p>
        </p:txBody>
      </p:sp>
      <p:sp>
        <p:nvSpPr>
          <p:cNvPr id="453" name="Google Shape;453;p63"/>
          <p:cNvSpPr txBox="1"/>
          <p:nvPr>
            <p:ph idx="4294967295" type="title"/>
          </p:nvPr>
        </p:nvSpPr>
        <p:spPr>
          <a:xfrm>
            <a:off x="3435929" y="1426350"/>
            <a:ext cx="4810200" cy="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 Light"/>
              <a:buChar char="●"/>
            </a:pPr>
            <a:r>
              <a:rPr lang="en" sz="13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Typically originates from massive stars with an initial mass ≥8 to ~40 M☉ (M☉ ≈ 2×10³³ kg).</a:t>
            </a:r>
            <a:endParaRPr sz="13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4" name="Google Shape;454;p63"/>
          <p:cNvSpPr txBox="1"/>
          <p:nvPr>
            <p:ph idx="4294967295" type="title"/>
          </p:nvPr>
        </p:nvSpPr>
        <p:spPr>
          <a:xfrm>
            <a:off x="3436503" y="2330979"/>
            <a:ext cx="48102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 Light"/>
              <a:buChar char="●"/>
            </a:pPr>
            <a:r>
              <a:rPr lang="en" sz="13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Hydrogen lines (Hα) are present in the optical spectrum, distinguishing Type II from Type I supernovae.</a:t>
            </a:r>
            <a:endParaRPr sz="13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5" name="Google Shape;455;p63"/>
          <p:cNvSpPr txBox="1"/>
          <p:nvPr>
            <p:ph idx="4294967295" type="title"/>
          </p:nvPr>
        </p:nvSpPr>
        <p:spPr>
          <a:xfrm>
            <a:off x="3433500" y="3248179"/>
            <a:ext cx="48102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 Light"/>
              <a:buChar char="●"/>
            </a:pPr>
            <a:r>
              <a:rPr lang="en" sz="13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Plateau (II-P), Linear decline (II-L), or Narrow emission (IIn)</a:t>
            </a:r>
            <a:endParaRPr sz="13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 Light"/>
              <a:buChar char="●"/>
            </a:pPr>
            <a:r>
              <a:rPr lang="en" sz="13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Brightness decline slower than Type I Supernova</a:t>
            </a:r>
            <a:endParaRPr sz="13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6" name="Google Shape;456;p63"/>
          <p:cNvSpPr txBox="1"/>
          <p:nvPr>
            <p:ph idx="4294967295" type="title"/>
          </p:nvPr>
        </p:nvSpPr>
        <p:spPr>
          <a:xfrm>
            <a:off x="3433500" y="4060775"/>
            <a:ext cx="48102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 Light"/>
              <a:buChar char="●"/>
            </a:pPr>
            <a:r>
              <a:rPr lang="en" sz="13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~10⁵¹ ergs (kinetic), ~10⁵³ ergs (neutrinos)</a:t>
            </a:r>
            <a:endParaRPr sz="13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457" name="Google Shape;457;p63"/>
          <p:cNvCxnSpPr/>
          <p:nvPr/>
        </p:nvCxnSpPr>
        <p:spPr>
          <a:xfrm>
            <a:off x="791150" y="137157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63"/>
          <p:cNvCxnSpPr/>
          <p:nvPr/>
        </p:nvCxnSpPr>
        <p:spPr>
          <a:xfrm>
            <a:off x="791150" y="2184934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63"/>
          <p:cNvCxnSpPr/>
          <p:nvPr/>
        </p:nvCxnSpPr>
        <p:spPr>
          <a:xfrm>
            <a:off x="791150" y="3011023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63"/>
          <p:cNvCxnSpPr/>
          <p:nvPr/>
        </p:nvCxnSpPr>
        <p:spPr>
          <a:xfrm>
            <a:off x="791150" y="3811728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63"/>
          <p:cNvCxnSpPr/>
          <p:nvPr/>
        </p:nvCxnSpPr>
        <p:spPr>
          <a:xfrm>
            <a:off x="791150" y="462512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6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pta Slab"/>
                <a:ea typeface="Hepta Slab"/>
                <a:cs typeface="Hepta Slab"/>
                <a:sym typeface="Hepta Slab"/>
              </a:rPr>
              <a:t>Definition</a:t>
            </a:r>
            <a:endParaRPr b="1" sz="180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63" name="Google Shape;463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idx="2" type="subTitle"/>
          </p:nvPr>
        </p:nvSpPr>
        <p:spPr>
          <a:xfrm>
            <a:off x="484632" y="292608"/>
            <a:ext cx="30000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Hepta Slab"/>
                <a:ea typeface="Hepta Slab"/>
                <a:cs typeface="Hepta Slab"/>
                <a:sym typeface="Hepta Slab"/>
              </a:rPr>
              <a:t>Progenitor Mass</a:t>
            </a:r>
            <a:endParaRPr b="1" sz="180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69" name="Google Shape;469;p6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75" y="535564"/>
            <a:ext cx="6085775" cy="4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4"/>
          <p:cNvSpPr txBox="1"/>
          <p:nvPr/>
        </p:nvSpPr>
        <p:spPr>
          <a:xfrm>
            <a:off x="-12" y="2063838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Credit by Heger (2003) Fig. 2. </a:t>
            </a:r>
            <a:endParaRPr b="1" sz="1350">
              <a:solidFill>
                <a:srgbClr val="20212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Supernovae Types of non-rotating massive single stars as a function of initial metallicity and initial mass.</a:t>
            </a:r>
            <a:endParaRPr b="1" sz="1350">
              <a:solidFill>
                <a:srgbClr val="20212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2" name="Google Shape;472;p64"/>
          <p:cNvSpPr txBox="1"/>
          <p:nvPr/>
        </p:nvSpPr>
        <p:spPr>
          <a:xfrm>
            <a:off x="4711050" y="4656650"/>
            <a:ext cx="2921700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Initial mass (solar masses)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3" name="Google Shape;473;p64"/>
          <p:cNvSpPr txBox="1"/>
          <p:nvPr/>
        </p:nvSpPr>
        <p:spPr>
          <a:xfrm rot="-5400000">
            <a:off x="1563600" y="2425050"/>
            <a:ext cx="3166200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Metallicity (roughly logarithmic scale)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/>
          <p:nvPr>
            <p:ph idx="5" type="body"/>
          </p:nvPr>
        </p:nvSpPr>
        <p:spPr>
          <a:xfrm>
            <a:off x="523188" y="62782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onion-like layers of a massive, evolved star just before core collapse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9" name="Google Shape;479;p6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FC5E8"/>
                </a:solidFill>
                <a:latin typeface="Hepta Slab"/>
                <a:ea typeface="Hepta Slab"/>
                <a:cs typeface="Hepta Slab"/>
                <a:sym typeface="Hepta Slab"/>
              </a:rPr>
              <a:t>Formation</a:t>
            </a:r>
            <a:endParaRPr b="1" sz="1800">
              <a:solidFill>
                <a:srgbClr val="9FC5E8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80" name="Google Shape;480;p6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81" name="Google Shape;4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613" y="896175"/>
            <a:ext cx="3851425" cy="38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5"/>
          <p:cNvSpPr txBox="1"/>
          <p:nvPr/>
        </p:nvSpPr>
        <p:spPr>
          <a:xfrm>
            <a:off x="1462313" y="4747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Evolved star fusion shells Credit by R. J. Hall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5244975" y="974775"/>
            <a:ext cx="34737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diagram shows a simplified (not to scale) cross-section of a massive, evolved star.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Where the pressure and temperature permit, concentric shells of Hydrogen (H), Helium (He), Carbon (C), Neon/Magnesium (Ne), Oxygen (O) and Silicon (Si) plasma are burning inside the star.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resulting fusion by-products rain down upon the next lower layer, building up the shell below.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 a result of </a:t>
            </a:r>
            <a:r>
              <a:rPr b="1" lang="en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Silicon fusion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 </a:t>
            </a:r>
            <a:r>
              <a:rPr b="1" lang="en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inert core of Iron (Fe) plasma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is steadily building up at the center.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Once this core reaches the </a:t>
            </a:r>
            <a:r>
              <a:rPr b="1" lang="en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Chandrasekhar mass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the iron can no longer sustain its own mass and it undergoes a collapse. This can result in a supernova explosion.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FC5E8"/>
                </a:solidFill>
                <a:latin typeface="Hepta Slab"/>
                <a:ea typeface="Hepta Slab"/>
                <a:cs typeface="Hepta Slab"/>
                <a:sym typeface="Hepta Slab"/>
              </a:rPr>
              <a:t>Core Collapse</a:t>
            </a:r>
            <a:endParaRPr b="1" sz="1800">
              <a:solidFill>
                <a:srgbClr val="9FC5E8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89" name="Google Shape;489;p6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4929875" y="4290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Core collapse scenario</a:t>
            </a:r>
            <a:r>
              <a:rPr lang="en" sz="1000">
                <a:solidFill>
                  <a:schemeClr val="dk1"/>
                </a:solidFill>
              </a:rPr>
              <a:t> Credit by R. J. Hall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1" name="Google Shape;491;p66"/>
          <p:cNvSpPr txBox="1"/>
          <p:nvPr/>
        </p:nvSpPr>
        <p:spPr>
          <a:xfrm>
            <a:off x="480425" y="472475"/>
            <a:ext cx="3777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(a) A massive, evolved star has onion-layered shells of elements undergoing fusion. An inert iron core is formed from the fusion of Silicon in the innermost shell.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(b) This iron core reaches Chandrasekhar-mass and starts to collapse.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(c) The inner core compresses into neutrons and the gravitational energy is converted into neutrinos.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(d) The infalling material bounces off the nucleus and forms an outward-propagating shock wave (red).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(e) The shock begins to stop as nuclear processes run energy away, but it is re-invigorated by interaction with neutrinos.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(f) The material outside the inner core is ejected, leaving behind only a degenerate remnant.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2" name="Google Shape;4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775" y="699825"/>
            <a:ext cx="4528220" cy="34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6"/>
          <p:cNvSpPr txBox="1"/>
          <p:nvPr/>
        </p:nvSpPr>
        <p:spPr>
          <a:xfrm>
            <a:off x="4823950" y="2116325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4823950" y="3831050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6303138" y="2116325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7845388" y="2116325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7" name="Google Shape;497;p66"/>
          <p:cNvSpPr txBox="1"/>
          <p:nvPr/>
        </p:nvSpPr>
        <p:spPr>
          <a:xfrm>
            <a:off x="6303138" y="3831050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7845388" y="3831050"/>
            <a:ext cx="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>
            <p:ph idx="3" type="body"/>
          </p:nvPr>
        </p:nvSpPr>
        <p:spPr>
          <a:xfrm>
            <a:off x="480425" y="610475"/>
            <a:ext cx="7065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Type II Supernovae are primarily distinguished by a much slower decline in luminosity when compared to the days after the event, highlighted by a prolonged plateau.</a:t>
            </a:r>
            <a:endParaRPr b="1" sz="1200"/>
          </a:p>
        </p:txBody>
      </p:sp>
      <p:sp>
        <p:nvSpPr>
          <p:cNvPr id="504" name="Google Shape;504;p67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pta Slab"/>
                <a:ea typeface="Hepta Slab"/>
                <a:cs typeface="Hepta Slab"/>
                <a:sym typeface="Hepta Slab"/>
              </a:rPr>
              <a:t>Light Curve of Supernova</a:t>
            </a:r>
            <a:endParaRPr b="1" sz="180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505" name="Google Shape;505;p6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450" y="1109275"/>
            <a:ext cx="5727108" cy="37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7"/>
          <p:cNvSpPr txBox="1"/>
          <p:nvPr/>
        </p:nvSpPr>
        <p:spPr>
          <a:xfrm>
            <a:off x="3072000" y="47719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latin typeface="Barlow"/>
                <a:ea typeface="Barlow"/>
                <a:cs typeface="Barlow"/>
                <a:sym typeface="Barlow"/>
              </a:rPr>
              <a:t>Credit belongs to Lithopsian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08" name="Google Shape;508;p67"/>
          <p:cNvCxnSpPr/>
          <p:nvPr/>
        </p:nvCxnSpPr>
        <p:spPr>
          <a:xfrm rot="10800000">
            <a:off x="2835500" y="1506575"/>
            <a:ext cx="0" cy="297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09" name="Google Shape;509;p67"/>
          <p:cNvCxnSpPr/>
          <p:nvPr/>
        </p:nvCxnSpPr>
        <p:spPr>
          <a:xfrm flipH="1" rot="10800000">
            <a:off x="5660900" y="2982500"/>
            <a:ext cx="527400" cy="299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0" name="Google Shape;510;p67"/>
          <p:cNvCxnSpPr/>
          <p:nvPr/>
        </p:nvCxnSpPr>
        <p:spPr>
          <a:xfrm rot="-5400000">
            <a:off x="5732000" y="3028250"/>
            <a:ext cx="486900" cy="40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1" name="Google Shape;511;p67"/>
          <p:cNvCxnSpPr/>
          <p:nvPr/>
        </p:nvCxnSpPr>
        <p:spPr>
          <a:xfrm flipH="1" rot="10800000">
            <a:off x="4960900" y="2987725"/>
            <a:ext cx="1217400" cy="380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12" name="Google Shape;512;p67"/>
          <p:cNvSpPr txBox="1"/>
          <p:nvPr/>
        </p:nvSpPr>
        <p:spPr>
          <a:xfrm>
            <a:off x="6213800" y="2672075"/>
            <a:ext cx="112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Type II Supernova</a:t>
            </a:r>
            <a:endParaRPr b="1"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 rot="-5400000">
            <a:off x="356375" y="2922150"/>
            <a:ext cx="3166200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Absolute magnitude (visual)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3047600" y="4651950"/>
            <a:ext cx="3166200" cy="2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Days since peak luminosity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